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handoutMasters/handoutMaster1.xml" ContentType="application/vnd.openxmlformats-officedocument.presentationml.handoutMaster+xml"/>
  <Override PartName="/ppt/media/image1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5"/>
  </p:notesMasterIdLst>
  <p:handoutMasterIdLst>
    <p:handoutMasterId r:id="rId16"/>
  </p:handoutMasterIdLst>
  <p:sldIdLst>
    <p:sldId id="258" r:id="rId4"/>
    <p:sldId id="330" r:id="rId6"/>
    <p:sldId id="344" r:id="rId7"/>
    <p:sldId id="345" r:id="rId8"/>
    <p:sldId id="290" r:id="rId9"/>
    <p:sldId id="346" r:id="rId10"/>
    <p:sldId id="347" r:id="rId11"/>
    <p:sldId id="349" r:id="rId12"/>
    <p:sldId id="350" r:id="rId13"/>
    <p:sldId id="325" r:id="rId14"/>
    <p:sldId id="282" r:id="rId15"/>
  </p:sldIdLst>
  <p:sldSz cx="9144000" cy="5141595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84" userDrawn="1">
          <p15:clr>
            <a:srgbClr val="A4A3A4"/>
          </p15:clr>
        </p15:guide>
        <p15:guide id="2" pos="2823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F734207-E10B-8400-CFE5-5ECE8782EAD1}" name="T204613" initials="TT" userId="S::T204613@it.tencent.com::dc452da3-ed65-4683-ad2f-3377c64dacd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6075"/>
    <a:srgbClr val="37B0E8"/>
    <a:srgbClr val="F0F1F3"/>
    <a:srgbClr val="54667A"/>
    <a:srgbClr val="586B7F"/>
    <a:srgbClr val="62768C"/>
    <a:srgbClr val="354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2" autoAdjust="0"/>
    <p:restoredTop sz="94207" autoAdjust="0"/>
  </p:normalViewPr>
  <p:slideViewPr>
    <p:cSldViewPr showGuides="1">
      <p:cViewPr varScale="1">
        <p:scale>
          <a:sx n="88" d="100"/>
          <a:sy n="88" d="100"/>
        </p:scale>
        <p:origin x="931" y="67"/>
      </p:cViewPr>
      <p:guideLst>
        <p:guide orient="horz" pos="1684"/>
        <p:guide pos="2823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1.xml"/><Relationship Id="rId20" Type="http://schemas.microsoft.com/office/2018/10/relationships/authors" Target="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851A6-0E57-4F08-8F18-4063E67D8C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B2117-38C4-4C7F-A953-332D9383571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B2117-38C4-4C7F-A953-332D938357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338708"/>
          </a:xfrm>
          <a:prstGeom prst="rect">
            <a:avLst/>
          </a:prstGeom>
          <a:solidFill>
            <a:srgbClr val="546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4515172"/>
            <a:ext cx="9144000" cy="626741"/>
          </a:xfrm>
          <a:prstGeom prst="rect">
            <a:avLst/>
          </a:prstGeom>
          <a:solidFill>
            <a:srgbClr val="546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15"/>
            <a:ext cx="2057400" cy="4387290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15"/>
            <a:ext cx="6019800" cy="438729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1" y="0"/>
            <a:ext cx="1279524" cy="5141913"/>
          </a:xfrm>
          <a:prstGeom prst="rect">
            <a:avLst/>
          </a:prstGeom>
          <a:solidFill>
            <a:srgbClr val="54667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279525" y="568056"/>
            <a:ext cx="786447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-1"/>
            <a:ext cx="395536" cy="5141913"/>
          </a:xfrm>
          <a:prstGeom prst="rect">
            <a:avLst/>
          </a:prstGeom>
          <a:solidFill>
            <a:srgbClr val="546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1907704" y="4900798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下载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http://www.1ppt.com/xiazai/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199780"/>
            <a:ext cx="8229600" cy="33934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1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7357887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7767462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8177037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8586612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9"/>
          <p:cNvSpPr>
            <a:spLocks noEditPoints="1"/>
          </p:cNvSpPr>
          <p:nvPr/>
        </p:nvSpPr>
        <p:spPr bwMode="auto">
          <a:xfrm>
            <a:off x="8675447" y="92075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10"/>
          <p:cNvSpPr>
            <a:spLocks noEditPoints="1"/>
          </p:cNvSpPr>
          <p:nvPr/>
        </p:nvSpPr>
        <p:spPr bwMode="auto">
          <a:xfrm>
            <a:off x="7475572" y="7179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1"/>
          <p:cNvSpPr>
            <a:spLocks noEditPoints="1"/>
          </p:cNvSpPr>
          <p:nvPr/>
        </p:nvSpPr>
        <p:spPr bwMode="auto">
          <a:xfrm>
            <a:off x="8307349" y="72219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7906118" y="72068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3"/>
          <p:cNvSpPr>
            <a:spLocks noEditPoints="1"/>
          </p:cNvSpPr>
          <p:nvPr/>
        </p:nvSpPr>
        <p:spPr bwMode="auto">
          <a:xfrm>
            <a:off x="7047488" y="77985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113215" y="94248"/>
            <a:ext cx="132594" cy="132592"/>
            <a:chOff x="8689063" y="2493438"/>
            <a:chExt cx="156623" cy="156623"/>
          </a:xfrm>
        </p:grpSpPr>
        <p:sp>
          <p:nvSpPr>
            <p:cNvPr id="27" name="矩形 26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noFill/>
            <a:ln w="6350" cap="sq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5809" y="94248"/>
            <a:ext cx="132594" cy="132592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noFill/>
            <a:ln w="6350" cap="sq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1" name="直接连接符 60"/>
          <p:cNvCxnSpPr/>
          <p:nvPr/>
        </p:nvCxnSpPr>
        <p:spPr>
          <a:xfrm>
            <a:off x="1107636" y="2729223"/>
            <a:ext cx="6897298" cy="0"/>
          </a:xfrm>
          <a:prstGeom prst="line">
            <a:avLst/>
          </a:prstGeom>
          <a:noFill/>
          <a:ln w="28575" cap="flat" cmpd="sng" algn="ctr">
            <a:solidFill>
              <a:srgbClr val="4B6075"/>
            </a:solidFill>
            <a:prstDash val="solid"/>
            <a:miter lim="800000"/>
          </a:ln>
          <a:effectLst/>
        </p:spPr>
      </p:cxnSp>
      <p:grpSp>
        <p:nvGrpSpPr>
          <p:cNvPr id="65" name="组合 64"/>
          <p:cNvGrpSpPr/>
          <p:nvPr/>
        </p:nvGrpSpPr>
        <p:grpSpPr>
          <a:xfrm>
            <a:off x="3759230" y="2882219"/>
            <a:ext cx="231813" cy="231701"/>
            <a:chOff x="3785450" y="3161055"/>
            <a:chExt cx="504762" cy="504762"/>
          </a:xfrm>
        </p:grpSpPr>
        <p:sp>
          <p:nvSpPr>
            <p:cNvPr id="66" name="椭圆 65"/>
            <p:cNvSpPr/>
            <p:nvPr/>
          </p:nvSpPr>
          <p:spPr>
            <a:xfrm>
              <a:off x="3785450" y="3161055"/>
              <a:ext cx="504762" cy="504762"/>
            </a:xfrm>
            <a:prstGeom prst="ellipse">
              <a:avLst/>
            </a:prstGeom>
            <a:solidFill>
              <a:srgbClr val="4A5F7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7" name="Freeform 96"/>
            <p:cNvSpPr>
              <a:spLocks noChangeArrowheads="1"/>
            </p:cNvSpPr>
            <p:nvPr/>
          </p:nvSpPr>
          <p:spPr bwMode="auto">
            <a:xfrm>
              <a:off x="3892876" y="3261557"/>
              <a:ext cx="289909" cy="279400"/>
            </a:xfrm>
            <a:custGeom>
              <a:avLst/>
              <a:gdLst>
                <a:gd name="T0" fmla="*/ 78442719 w 602"/>
                <a:gd name="T1" fmla="*/ 71923702 h 580"/>
                <a:gd name="T2" fmla="*/ 78442719 w 602"/>
                <a:gd name="T3" fmla="*/ 71923702 h 580"/>
                <a:gd name="T4" fmla="*/ 78442719 w 602"/>
                <a:gd name="T5" fmla="*/ 71923702 h 580"/>
                <a:gd name="T6" fmla="*/ 74657633 w 602"/>
                <a:gd name="T7" fmla="*/ 75578543 h 580"/>
                <a:gd name="T8" fmla="*/ 3654665 w 602"/>
                <a:gd name="T9" fmla="*/ 75578543 h 580"/>
                <a:gd name="T10" fmla="*/ 0 w 602"/>
                <a:gd name="T11" fmla="*/ 71923702 h 580"/>
                <a:gd name="T12" fmla="*/ 0 w 602"/>
                <a:gd name="T13" fmla="*/ 71923702 h 580"/>
                <a:gd name="T14" fmla="*/ 0 w 602"/>
                <a:gd name="T15" fmla="*/ 71923702 h 580"/>
                <a:gd name="T16" fmla="*/ 10180751 w 602"/>
                <a:gd name="T17" fmla="*/ 53518347 h 580"/>
                <a:gd name="T18" fmla="*/ 21274806 w 602"/>
                <a:gd name="T19" fmla="*/ 49733080 h 580"/>
                <a:gd name="T20" fmla="*/ 30411109 w 602"/>
                <a:gd name="T21" fmla="*/ 46077877 h 580"/>
                <a:gd name="T22" fmla="*/ 30411109 w 602"/>
                <a:gd name="T23" fmla="*/ 38637768 h 580"/>
                <a:gd name="T24" fmla="*/ 26756804 w 602"/>
                <a:gd name="T25" fmla="*/ 29500304 h 580"/>
                <a:gd name="T26" fmla="*/ 24929472 w 602"/>
                <a:gd name="T27" fmla="*/ 25845463 h 580"/>
                <a:gd name="T28" fmla="*/ 25843138 w 602"/>
                <a:gd name="T29" fmla="*/ 19318704 h 580"/>
                <a:gd name="T30" fmla="*/ 24929472 w 602"/>
                <a:gd name="T31" fmla="*/ 12009021 h 580"/>
                <a:gd name="T32" fmla="*/ 39678193 w 602"/>
                <a:gd name="T33" fmla="*/ 0 h 580"/>
                <a:gd name="T34" fmla="*/ 53513248 w 602"/>
                <a:gd name="T35" fmla="*/ 12009021 h 580"/>
                <a:gd name="T36" fmla="*/ 52599581 w 602"/>
                <a:gd name="T37" fmla="*/ 19318704 h 580"/>
                <a:gd name="T38" fmla="*/ 54426914 w 602"/>
                <a:gd name="T39" fmla="*/ 25845463 h 580"/>
                <a:gd name="T40" fmla="*/ 51685915 w 602"/>
                <a:gd name="T41" fmla="*/ 29500304 h 580"/>
                <a:gd name="T42" fmla="*/ 48031249 w 602"/>
                <a:gd name="T43" fmla="*/ 38637768 h 580"/>
                <a:gd name="T44" fmla="*/ 48031249 w 602"/>
                <a:gd name="T45" fmla="*/ 46077877 h 580"/>
                <a:gd name="T46" fmla="*/ 57167913 w 602"/>
                <a:gd name="T47" fmla="*/ 49733080 h 580"/>
                <a:gd name="T48" fmla="*/ 69175635 w 602"/>
                <a:gd name="T49" fmla="*/ 53518347 h 580"/>
                <a:gd name="T50" fmla="*/ 78442719 w 602"/>
                <a:gd name="T51" fmla="*/ 71923702 h 58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602" h="580">
                  <a:moveTo>
                    <a:pt x="601" y="551"/>
                  </a:moveTo>
                  <a:lnTo>
                    <a:pt x="601" y="551"/>
                  </a:lnTo>
                  <a:cubicBezTo>
                    <a:pt x="601" y="572"/>
                    <a:pt x="594" y="579"/>
                    <a:pt x="572" y="579"/>
                  </a:cubicBezTo>
                  <a:cubicBezTo>
                    <a:pt x="28" y="579"/>
                    <a:pt x="28" y="579"/>
                    <a:pt x="28" y="579"/>
                  </a:cubicBezTo>
                  <a:cubicBezTo>
                    <a:pt x="14" y="579"/>
                    <a:pt x="0" y="572"/>
                    <a:pt x="0" y="551"/>
                  </a:cubicBezTo>
                  <a:cubicBezTo>
                    <a:pt x="0" y="551"/>
                    <a:pt x="0" y="452"/>
                    <a:pt x="78" y="410"/>
                  </a:cubicBezTo>
                  <a:cubicBezTo>
                    <a:pt x="120" y="388"/>
                    <a:pt x="106" y="410"/>
                    <a:pt x="163" y="381"/>
                  </a:cubicBezTo>
                  <a:cubicBezTo>
                    <a:pt x="219" y="360"/>
                    <a:pt x="233" y="353"/>
                    <a:pt x="233" y="353"/>
                  </a:cubicBezTo>
                  <a:cubicBezTo>
                    <a:pt x="233" y="296"/>
                    <a:pt x="233" y="296"/>
                    <a:pt x="233" y="296"/>
                  </a:cubicBezTo>
                  <a:cubicBezTo>
                    <a:pt x="233" y="296"/>
                    <a:pt x="212" y="275"/>
                    <a:pt x="205" y="226"/>
                  </a:cubicBezTo>
                  <a:cubicBezTo>
                    <a:pt x="191" y="233"/>
                    <a:pt x="191" y="212"/>
                    <a:pt x="191" y="198"/>
                  </a:cubicBezTo>
                  <a:cubicBezTo>
                    <a:pt x="191" y="183"/>
                    <a:pt x="184" y="148"/>
                    <a:pt x="198" y="148"/>
                  </a:cubicBezTo>
                  <a:cubicBezTo>
                    <a:pt x="191" y="127"/>
                    <a:pt x="191" y="99"/>
                    <a:pt x="191" y="92"/>
                  </a:cubicBezTo>
                  <a:cubicBezTo>
                    <a:pt x="198" y="49"/>
                    <a:pt x="240" y="0"/>
                    <a:pt x="304" y="0"/>
                  </a:cubicBezTo>
                  <a:cubicBezTo>
                    <a:pt x="375" y="0"/>
                    <a:pt x="410" y="49"/>
                    <a:pt x="410" y="92"/>
                  </a:cubicBezTo>
                  <a:cubicBezTo>
                    <a:pt x="410" y="99"/>
                    <a:pt x="410" y="127"/>
                    <a:pt x="403" y="148"/>
                  </a:cubicBezTo>
                  <a:cubicBezTo>
                    <a:pt x="424" y="148"/>
                    <a:pt x="417" y="183"/>
                    <a:pt x="417" y="198"/>
                  </a:cubicBezTo>
                  <a:cubicBezTo>
                    <a:pt x="417" y="212"/>
                    <a:pt x="410" y="233"/>
                    <a:pt x="396" y="226"/>
                  </a:cubicBezTo>
                  <a:cubicBezTo>
                    <a:pt x="389" y="275"/>
                    <a:pt x="368" y="296"/>
                    <a:pt x="368" y="296"/>
                  </a:cubicBezTo>
                  <a:cubicBezTo>
                    <a:pt x="368" y="353"/>
                    <a:pt x="368" y="353"/>
                    <a:pt x="368" y="353"/>
                  </a:cubicBezTo>
                  <a:cubicBezTo>
                    <a:pt x="368" y="353"/>
                    <a:pt x="382" y="360"/>
                    <a:pt x="438" y="381"/>
                  </a:cubicBezTo>
                  <a:cubicBezTo>
                    <a:pt x="502" y="410"/>
                    <a:pt x="481" y="388"/>
                    <a:pt x="530" y="410"/>
                  </a:cubicBezTo>
                  <a:cubicBezTo>
                    <a:pt x="601" y="452"/>
                    <a:pt x="601" y="551"/>
                    <a:pt x="601" y="551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7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71" name="TextBox 10"/>
          <p:cNvSpPr txBox="1"/>
          <p:nvPr/>
        </p:nvSpPr>
        <p:spPr>
          <a:xfrm>
            <a:off x="4055775" y="2858978"/>
            <a:ext cx="1335405" cy="252730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defTabSz="685800"/>
            <a:r>
              <a:rPr lang="en-US" altLang="zh-CN" sz="1200" dirty="0">
                <a:solidFill>
                  <a:srgbClr val="4B60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Zhang, WenXiao</a:t>
            </a:r>
            <a:endParaRPr lang="zh-CN" altLang="en-US" sz="1200" dirty="0">
              <a:solidFill>
                <a:srgbClr val="4B60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899160" y="1899285"/>
            <a:ext cx="7386320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algn="ctr"/>
            <a:r>
              <a:rPr lang="en-US" altLang="zh-CN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3D Gaussian Splatting </a:t>
            </a:r>
            <a:r>
              <a:rPr lang="ja-JP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を</a:t>
            </a:r>
            <a:r>
              <a:rPr lang="zh-CN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用</a:t>
            </a:r>
            <a:r>
              <a:rPr lang="ja-JP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いたインタラクティブな</a:t>
            </a:r>
            <a:r>
              <a:rPr lang="en-US" altLang="zh-CN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VR</a:t>
            </a:r>
            <a:r>
              <a:rPr lang="ja-JP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システムの</a:t>
            </a:r>
            <a:r>
              <a:rPr lang="zh-CN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構築</a:t>
            </a:r>
            <a:endParaRPr lang="zh-CN" altLang="en-US" sz="2400" b="1">
              <a:solidFill>
                <a:srgbClr val="4B6075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-1" y="3147020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研究計画</a:t>
            </a:r>
            <a:endParaRPr lang="zh-CN" altLang="en-US" sz="1400" b="1" dirty="0">
              <a:solidFill>
                <a:srgbClr val="3544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486702" y="20360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研究现状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486704" y="2432846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研究问题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486704" y="2823369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研究目标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89" name="矩形 88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任意多边形 27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92" name="矩形 91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任意多边形 39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矩形 93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/>
          <p:cNvSpPr/>
          <p:nvPr/>
        </p:nvSpPr>
        <p:spPr>
          <a:xfrm>
            <a:off x="486707" y="3224765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研究計画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2195736" y="1298218"/>
          <a:ext cx="5832648" cy="2807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327"/>
                <a:gridCol w="4041321"/>
              </a:tblGrid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ja-JP" altLang="en-US" b="0" i="0" dirty="0">
                          <a:ea typeface="Meiryo" panose="020B0604030504040204" pitchFamily="34" charset="-128"/>
                        </a:rPr>
                        <a:t>スケジュール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ln w="6350">
                            <a:noFill/>
                          </a:ln>
                          <a:solidFill>
                            <a:schemeClr val="bg1"/>
                          </a:solidFill>
                          <a:latin typeface="Impact" panose="020B0806030902050204" pitchFamily="34" charset="0"/>
                          <a:ea typeface="微软雅黑" panose="020B0503020204020204" pitchFamily="34" charset="-122"/>
                        </a:rPr>
                        <a:t>計画</a:t>
                      </a:r>
                      <a:endParaRPr lang="zh-CN" altLang="en-US" dirty="0"/>
                    </a:p>
                  </a:txBody>
                  <a:tcPr/>
                </a:tc>
              </a:tr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修士</a:t>
                      </a: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M1</a:t>
                      </a: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第一学期</a:t>
                      </a:r>
                      <a:endParaRPr kumimoji="0" lang="zh-CN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latin typeface="MS PGothic" panose="020B0600070205080204" pitchFamily="34" charset="-128"/>
                          <a:ea typeface="MS PGothic" panose="020B0600070205080204" pitchFamily="34" charset="-128"/>
                        </a:rPr>
                        <a:t>先行研究</a:t>
                      </a:r>
                      <a:r>
                        <a:rPr lang="ja-JP" altLang="en-US" sz="1400" dirty="0">
                          <a:latin typeface="MS PGothic" panose="020B0600070205080204" pitchFamily="34" charset="-128"/>
                          <a:ea typeface="MS PGothic" panose="020B0600070205080204" pitchFamily="34" charset="-128"/>
                        </a:rPr>
                        <a:t>および実験用のコードフレームワークを構築</a:t>
                      </a:r>
                      <a:endParaRPr lang="en-US" altLang="zh-CN" sz="1400" dirty="0">
                        <a:latin typeface="MS PGothic" panose="020B0600070205080204" pitchFamily="34" charset="-128"/>
                        <a:ea typeface="MS PGothic" panose="020B0600070205080204" pitchFamily="34" charset="-128"/>
                      </a:endParaRPr>
                    </a:p>
                  </a:txBody>
                  <a:tcPr/>
                </a:tc>
              </a:tr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修士</a:t>
                      </a: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M1</a:t>
                      </a: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第二学期</a:t>
                      </a:r>
                      <a:endParaRPr kumimoji="0" lang="zh-CN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sz="1400" dirty="0"/>
                        <a:t>実験と手法の改善を並行して行います</a:t>
                      </a:r>
                      <a:endParaRPr lang="zh-CN" altLang="en-US" sz="1400" dirty="0"/>
                    </a:p>
                  </a:txBody>
                  <a:tcPr/>
                </a:tc>
              </a:tr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修士</a:t>
                      </a: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M2</a:t>
                      </a: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第一学期</a:t>
                      </a:r>
                      <a:endParaRPr kumimoji="0" lang="zh-CN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sz="1400" dirty="0"/>
                        <a:t>学術会議またはジャーナルへの投稿</a:t>
                      </a:r>
                      <a:endParaRPr lang="zh-CN" altLang="en-US" sz="1400" dirty="0"/>
                    </a:p>
                  </a:txBody>
                  <a:tcPr/>
                </a:tc>
              </a:tr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修士</a:t>
                      </a: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M2</a:t>
                      </a: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第二学期</a:t>
                      </a:r>
                      <a:endParaRPr kumimoji="0" lang="zh-CN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sz="1400" dirty="0"/>
                        <a:t>卒業論文の準備</a:t>
                      </a:r>
                      <a:endParaRPr lang="zh-CN" altLang="en-US" sz="14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7357887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7767462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8177037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8586612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9"/>
          <p:cNvSpPr>
            <a:spLocks noEditPoints="1"/>
          </p:cNvSpPr>
          <p:nvPr/>
        </p:nvSpPr>
        <p:spPr bwMode="auto">
          <a:xfrm>
            <a:off x="8675447" y="92075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10"/>
          <p:cNvSpPr>
            <a:spLocks noEditPoints="1"/>
          </p:cNvSpPr>
          <p:nvPr/>
        </p:nvSpPr>
        <p:spPr bwMode="auto">
          <a:xfrm>
            <a:off x="7475572" y="7179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1"/>
          <p:cNvSpPr>
            <a:spLocks noEditPoints="1"/>
          </p:cNvSpPr>
          <p:nvPr/>
        </p:nvSpPr>
        <p:spPr bwMode="auto">
          <a:xfrm>
            <a:off x="8307349" y="72219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7906118" y="72068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3"/>
          <p:cNvSpPr>
            <a:spLocks noEditPoints="1"/>
          </p:cNvSpPr>
          <p:nvPr/>
        </p:nvSpPr>
        <p:spPr bwMode="auto">
          <a:xfrm>
            <a:off x="7047488" y="77985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113215" y="94248"/>
            <a:ext cx="132594" cy="132592"/>
            <a:chOff x="8689063" y="2493438"/>
            <a:chExt cx="156623" cy="156623"/>
          </a:xfrm>
        </p:grpSpPr>
        <p:sp>
          <p:nvSpPr>
            <p:cNvPr id="27" name="矩形 26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noFill/>
            <a:ln w="6350" cap="sq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5809" y="94248"/>
            <a:ext cx="132594" cy="132592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noFill/>
            <a:ln w="6350" cap="sq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2630320" y="2253083"/>
            <a:ext cx="3549672" cy="654015"/>
          </a:xfrm>
          <a:prstGeom prst="rect">
            <a:avLst/>
          </a:prstGeom>
        </p:spPr>
        <p:txBody>
          <a:bodyPr wrap="none" lIns="68571" tIns="34285" rIns="68571" bIns="34285">
            <a:spAutoFit/>
          </a:bodyPr>
          <a:lstStyle/>
          <a:p>
            <a:pPr algn="r"/>
            <a:r>
              <a:rPr lang="zh-CN" altLang="en-US" sz="3800" dirty="0">
                <a:solidFill>
                  <a:srgbClr val="4B60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感谢老师的指导</a:t>
            </a:r>
            <a:endParaRPr lang="zh-CN" altLang="en-US" sz="3800" dirty="0">
              <a:solidFill>
                <a:srgbClr val="4B60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2604099" y="3116992"/>
            <a:ext cx="3646391" cy="0"/>
          </a:xfrm>
          <a:prstGeom prst="line">
            <a:avLst/>
          </a:prstGeom>
          <a:ln w="28575">
            <a:solidFill>
              <a:srgbClr val="4B60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3972133" y="986780"/>
            <a:ext cx="887899" cy="887471"/>
            <a:chOff x="5364480" y="1371600"/>
            <a:chExt cx="1513840" cy="1513840"/>
          </a:xfrm>
        </p:grpSpPr>
        <p:sp>
          <p:nvSpPr>
            <p:cNvPr id="35" name="椭圆 34"/>
            <p:cNvSpPr/>
            <p:nvPr/>
          </p:nvSpPr>
          <p:spPr>
            <a:xfrm>
              <a:off x="5364480" y="1371600"/>
              <a:ext cx="1513840" cy="1513840"/>
            </a:xfrm>
            <a:prstGeom prst="ellipse">
              <a:avLst/>
            </a:prstGeom>
            <a:solidFill>
              <a:srgbClr val="4A5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Freeform 101"/>
            <p:cNvSpPr>
              <a:spLocks noChangeArrowheads="1"/>
            </p:cNvSpPr>
            <p:nvPr/>
          </p:nvSpPr>
          <p:spPr bwMode="auto">
            <a:xfrm>
              <a:off x="5576862" y="1726886"/>
              <a:ext cx="1048435" cy="803267"/>
            </a:xfrm>
            <a:custGeom>
              <a:avLst/>
              <a:gdLst>
                <a:gd name="T0" fmla="*/ 80 w 497"/>
                <a:gd name="T1" fmla="*/ 248 h 382"/>
                <a:gd name="T2" fmla="*/ 80 w 497"/>
                <a:gd name="T3" fmla="*/ 248 h 382"/>
                <a:gd name="T4" fmla="*/ 159 w 497"/>
                <a:gd name="T5" fmla="*/ 328 h 382"/>
                <a:gd name="T6" fmla="*/ 248 w 497"/>
                <a:gd name="T7" fmla="*/ 381 h 382"/>
                <a:gd name="T8" fmla="*/ 337 w 497"/>
                <a:gd name="T9" fmla="*/ 337 h 382"/>
                <a:gd name="T10" fmla="*/ 390 w 497"/>
                <a:gd name="T11" fmla="*/ 258 h 382"/>
                <a:gd name="T12" fmla="*/ 248 w 497"/>
                <a:gd name="T13" fmla="*/ 328 h 382"/>
                <a:gd name="T14" fmla="*/ 80 w 497"/>
                <a:gd name="T15" fmla="*/ 248 h 382"/>
                <a:gd name="T16" fmla="*/ 487 w 497"/>
                <a:gd name="T17" fmla="*/ 124 h 382"/>
                <a:gd name="T18" fmla="*/ 487 w 497"/>
                <a:gd name="T19" fmla="*/ 124 h 382"/>
                <a:gd name="T20" fmla="*/ 274 w 497"/>
                <a:gd name="T21" fmla="*/ 9 h 382"/>
                <a:gd name="T22" fmla="*/ 221 w 497"/>
                <a:gd name="T23" fmla="*/ 9 h 382"/>
                <a:gd name="T24" fmla="*/ 9 w 497"/>
                <a:gd name="T25" fmla="*/ 124 h 382"/>
                <a:gd name="T26" fmla="*/ 9 w 497"/>
                <a:gd name="T27" fmla="*/ 160 h 382"/>
                <a:gd name="T28" fmla="*/ 221 w 497"/>
                <a:gd name="T29" fmla="*/ 275 h 382"/>
                <a:gd name="T30" fmla="*/ 274 w 497"/>
                <a:gd name="T31" fmla="*/ 275 h 382"/>
                <a:gd name="T32" fmla="*/ 408 w 497"/>
                <a:gd name="T33" fmla="*/ 195 h 382"/>
                <a:gd name="T34" fmla="*/ 266 w 497"/>
                <a:gd name="T35" fmla="*/ 160 h 382"/>
                <a:gd name="T36" fmla="*/ 248 w 497"/>
                <a:gd name="T37" fmla="*/ 168 h 382"/>
                <a:gd name="T38" fmla="*/ 203 w 497"/>
                <a:gd name="T39" fmla="*/ 133 h 382"/>
                <a:gd name="T40" fmla="*/ 248 w 497"/>
                <a:gd name="T41" fmla="*/ 107 h 382"/>
                <a:gd name="T42" fmla="*/ 293 w 497"/>
                <a:gd name="T43" fmla="*/ 124 h 382"/>
                <a:gd name="T44" fmla="*/ 443 w 497"/>
                <a:gd name="T45" fmla="*/ 177 h 382"/>
                <a:gd name="T46" fmla="*/ 487 w 497"/>
                <a:gd name="T47" fmla="*/ 160 h 382"/>
                <a:gd name="T48" fmla="*/ 487 w 497"/>
                <a:gd name="T49" fmla="*/ 124 h 382"/>
                <a:gd name="T50" fmla="*/ 425 w 497"/>
                <a:gd name="T51" fmla="*/ 346 h 382"/>
                <a:gd name="T52" fmla="*/ 425 w 497"/>
                <a:gd name="T53" fmla="*/ 346 h 382"/>
                <a:gd name="T54" fmla="*/ 461 w 497"/>
                <a:gd name="T55" fmla="*/ 337 h 382"/>
                <a:gd name="T56" fmla="*/ 443 w 497"/>
                <a:gd name="T57" fmla="*/ 177 h 382"/>
                <a:gd name="T58" fmla="*/ 408 w 497"/>
                <a:gd name="T59" fmla="*/ 195 h 382"/>
                <a:gd name="T60" fmla="*/ 425 w 497"/>
                <a:gd name="T61" fmla="*/ 34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7" h="382">
                  <a:moveTo>
                    <a:pt x="80" y="248"/>
                  </a:moveTo>
                  <a:lnTo>
                    <a:pt x="80" y="248"/>
                  </a:lnTo>
                  <a:cubicBezTo>
                    <a:pt x="97" y="293"/>
                    <a:pt x="106" y="311"/>
                    <a:pt x="159" y="328"/>
                  </a:cubicBezTo>
                  <a:cubicBezTo>
                    <a:pt x="203" y="355"/>
                    <a:pt x="230" y="381"/>
                    <a:pt x="248" y="381"/>
                  </a:cubicBezTo>
                  <a:cubicBezTo>
                    <a:pt x="266" y="381"/>
                    <a:pt x="293" y="355"/>
                    <a:pt x="337" y="337"/>
                  </a:cubicBezTo>
                  <a:cubicBezTo>
                    <a:pt x="390" y="311"/>
                    <a:pt x="372" y="311"/>
                    <a:pt x="390" y="258"/>
                  </a:cubicBezTo>
                  <a:cubicBezTo>
                    <a:pt x="248" y="328"/>
                    <a:pt x="248" y="328"/>
                    <a:pt x="248" y="328"/>
                  </a:cubicBezTo>
                  <a:lnTo>
                    <a:pt x="80" y="248"/>
                  </a:lnTo>
                  <a:close/>
                  <a:moveTo>
                    <a:pt x="487" y="124"/>
                  </a:moveTo>
                  <a:lnTo>
                    <a:pt x="487" y="124"/>
                  </a:lnTo>
                  <a:cubicBezTo>
                    <a:pt x="274" y="9"/>
                    <a:pt x="274" y="9"/>
                    <a:pt x="274" y="9"/>
                  </a:cubicBezTo>
                  <a:cubicBezTo>
                    <a:pt x="266" y="0"/>
                    <a:pt x="239" y="0"/>
                    <a:pt x="221" y="9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0" y="133"/>
                    <a:pt x="0" y="142"/>
                    <a:pt x="9" y="160"/>
                  </a:cubicBezTo>
                  <a:cubicBezTo>
                    <a:pt x="221" y="275"/>
                    <a:pt x="221" y="275"/>
                    <a:pt x="221" y="275"/>
                  </a:cubicBezTo>
                  <a:cubicBezTo>
                    <a:pt x="239" y="284"/>
                    <a:pt x="266" y="284"/>
                    <a:pt x="274" y="275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266" y="160"/>
                    <a:pt x="266" y="160"/>
                    <a:pt x="266" y="160"/>
                  </a:cubicBezTo>
                  <a:cubicBezTo>
                    <a:pt x="257" y="160"/>
                    <a:pt x="257" y="168"/>
                    <a:pt x="248" y="168"/>
                  </a:cubicBezTo>
                  <a:cubicBezTo>
                    <a:pt x="221" y="168"/>
                    <a:pt x="203" y="151"/>
                    <a:pt x="203" y="133"/>
                  </a:cubicBezTo>
                  <a:cubicBezTo>
                    <a:pt x="203" y="124"/>
                    <a:pt x="221" y="107"/>
                    <a:pt x="248" y="107"/>
                  </a:cubicBezTo>
                  <a:cubicBezTo>
                    <a:pt x="266" y="107"/>
                    <a:pt x="284" y="115"/>
                    <a:pt x="293" y="124"/>
                  </a:cubicBezTo>
                  <a:cubicBezTo>
                    <a:pt x="443" y="177"/>
                    <a:pt x="443" y="177"/>
                    <a:pt x="443" y="177"/>
                  </a:cubicBezTo>
                  <a:cubicBezTo>
                    <a:pt x="487" y="160"/>
                    <a:pt x="487" y="160"/>
                    <a:pt x="487" y="160"/>
                  </a:cubicBezTo>
                  <a:cubicBezTo>
                    <a:pt x="496" y="142"/>
                    <a:pt x="496" y="133"/>
                    <a:pt x="487" y="124"/>
                  </a:cubicBezTo>
                  <a:close/>
                  <a:moveTo>
                    <a:pt x="425" y="346"/>
                  </a:moveTo>
                  <a:lnTo>
                    <a:pt x="425" y="346"/>
                  </a:lnTo>
                  <a:cubicBezTo>
                    <a:pt x="416" y="355"/>
                    <a:pt x="452" y="364"/>
                    <a:pt x="461" y="337"/>
                  </a:cubicBezTo>
                  <a:cubicBezTo>
                    <a:pt x="469" y="213"/>
                    <a:pt x="443" y="177"/>
                    <a:pt x="443" y="177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408" y="195"/>
                    <a:pt x="443" y="222"/>
                    <a:pt x="425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45712" tIns="22856" rIns="45712" bIns="22856" anchor="ctr"/>
            <a:lstStyle/>
            <a:p>
              <a:pPr>
                <a:defRPr/>
              </a:pPr>
              <a:endParaRPr lang="en-US" sz="700" dirty="0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555875" y="3218815"/>
            <a:ext cx="420497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Thank you for your guidance</a:t>
            </a:r>
            <a:endParaRPr lang="en-US" sz="2400" b="1">
              <a:solidFill>
                <a:srgbClr val="4B6075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6" name="矩形 25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矩形 36"/>
          <p:cNvSpPr/>
          <p:nvPr/>
        </p:nvSpPr>
        <p:spPr>
          <a:xfrm>
            <a:off x="-1" y="1588788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294345" y="1653245"/>
            <a:ext cx="110011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90077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研究目标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86704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86707" y="2432846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先行研究</a:t>
            </a:r>
            <a:r>
              <a:rPr lang="en-US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	</a:t>
            </a:r>
            <a:endParaRPr lang="ja-JP" altLang="zh-CN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486707" y="3224765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 Gaussian Splatting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400" b="1" dirty="0">
              <a:solidFill>
                <a:srgbClr val="3544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35696" y="840958"/>
            <a:ext cx="6353810" cy="45562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一种利用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高斯球作为显式表示的技术，通过直接优化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高斯的空间分布与外观属性，从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2D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图像中重建场景并实现照片级实时渲染。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095" y="1907478"/>
            <a:ext cx="3396946" cy="191361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661" y="1817068"/>
            <a:ext cx="1354656" cy="9000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632" y="1817068"/>
            <a:ext cx="1354656" cy="9000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198" y="2973419"/>
            <a:ext cx="1354656" cy="900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632" y="2973419"/>
            <a:ext cx="1354656" cy="9000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2915816" y="3903602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25" name="箭头: 右 24"/>
          <p:cNvSpPr/>
          <p:nvPr/>
        </p:nvSpPr>
        <p:spPr>
          <a:xfrm>
            <a:off x="4716016" y="2762089"/>
            <a:ext cx="592023" cy="21132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2333989" y="4251582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不同视角的图像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222321" y="4246459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重建后的三维场景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6" name="矩形 25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矩形 36"/>
          <p:cNvSpPr/>
          <p:nvPr/>
        </p:nvSpPr>
        <p:spPr>
          <a:xfrm>
            <a:off x="-1" y="1588788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294345" y="1653245"/>
            <a:ext cx="110011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90077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研究目标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86704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86707" y="2432846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先行研究</a:t>
            </a:r>
            <a:r>
              <a:rPr lang="en-US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	</a:t>
            </a:r>
            <a:endParaRPr lang="ja-JP" altLang="zh-CN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486707" y="3224765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 Gaussian Splatting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400" b="1" dirty="0">
              <a:solidFill>
                <a:srgbClr val="3544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1831" y="865840"/>
            <a:ext cx="7349685" cy="153118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123508" y="2111828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317448" y="3422712"/>
            <a:ext cx="65820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该技术首先用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sfm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技术得到初始点云，再初始化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高斯的属性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(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位置，旋转系数，缩放系数，颜色系数，密度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)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。再收集摄像机发射到每个像素的射线所穿过的高斯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(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这一步可以通过光栅化加速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)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，使用体渲染公式计算得到最终的渲染图像。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10284" y="2697141"/>
            <a:ext cx="20314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Volume Render Equation:</a:t>
            </a:r>
            <a:endParaRPr lang="zh-CN" altLang="en-US" sz="1200" dirty="0"/>
          </a:p>
        </p:txBody>
      </p:sp>
      <p:cxnSp>
        <p:nvCxnSpPr>
          <p:cNvPr id="12" name="直接箭头连接符 11"/>
          <p:cNvCxnSpPr/>
          <p:nvPr/>
        </p:nvCxnSpPr>
        <p:spPr>
          <a:xfrm rot="16200000">
            <a:off x="7308304" y="2509019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 rot="1465172">
            <a:off x="7296453" y="3163063"/>
            <a:ext cx="324408" cy="1440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7467474" y="2947474"/>
            <a:ext cx="432048" cy="1372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19933473">
            <a:off x="7812871" y="2592487"/>
            <a:ext cx="252692" cy="427776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7845369" y="3180975"/>
            <a:ext cx="432048" cy="137227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7165567" y="2713973"/>
            <a:ext cx="432048" cy="137227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369" y="2677956"/>
            <a:ext cx="2031497" cy="610551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6" name="矩形 25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矩形 36"/>
          <p:cNvSpPr/>
          <p:nvPr/>
        </p:nvSpPr>
        <p:spPr>
          <a:xfrm>
            <a:off x="0" y="1989298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294345" y="1653245"/>
            <a:ext cx="110011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90077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研究目标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86704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86707" y="2432846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先行研究</a:t>
            </a:r>
            <a:r>
              <a:rPr lang="en-US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	</a:t>
            </a:r>
            <a:endParaRPr lang="ja-JP" altLang="zh-CN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486707" y="3224765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 Gaussian Splatting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400" b="1" dirty="0">
              <a:solidFill>
                <a:srgbClr val="3544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80513" y="569466"/>
            <a:ext cx="6940550" cy="130035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   </a:t>
            </a:r>
            <a:r>
              <a:rPr lang="en-US" altLang="zh-CN" sz="1200" b="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  </a:t>
            </a:r>
            <a:endParaRPr lang="en-US" altLang="zh-CN" sz="1200" b="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indent="-228600">
              <a:lnSpc>
                <a:spcPct val="150000"/>
              </a:lnSpc>
              <a:buAutoNum type="arabicPeriod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点群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の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編集可能性（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Editability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）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indent="-228600">
              <a:lnSpc>
                <a:spcPct val="150000"/>
              </a:lnSpc>
              <a:buAutoNum type="arabicPeriod"/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indent="-228600">
              <a:lnSpc>
                <a:spcPct val="150000"/>
              </a:lnSpc>
              <a:buAutoNum type="arabicPeriod"/>
            </a:pP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リアルタイムレンダリング性能の極大化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38174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3DGS</a:t>
            </a:r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与</a:t>
            </a:r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VR</a:t>
            </a:r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结合的工作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先行研究</a:t>
            </a:r>
            <a:endParaRPr lang="zh-CN" altLang="en-US" sz="1400" b="1" dirty="0">
              <a:solidFill>
                <a:srgbClr val="3544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07540" y="4927600"/>
            <a:ext cx="637857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Semantics-Controlled Gaussian Splatting for Outdoor Scene Reconstruction and Rendering in Virtual Reality— IEEE VR 2025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13963" y="3156756"/>
            <a:ext cx="2897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该论文通过在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高斯点中嵌入语义信息，实现了对大规模户外场景的高质量重建，并允许用户在虚拟现实（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VR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）中对特定场景元素（如天空、水面）进行移除与替换。可以与现代游戏引擎无缝集成。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1720" y="611611"/>
            <a:ext cx="6051185" cy="2451021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940154" y="3209375"/>
            <a:ext cx="3262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不足：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该方法依赖于预定义的标签，用户想编辑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与预定义标签集不一致的场景物体会很困难。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38174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3DGS</a:t>
            </a:r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与</a:t>
            </a:r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VR</a:t>
            </a:r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结合的工作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先行研究</a:t>
            </a:r>
            <a:endParaRPr lang="zh-CN" altLang="en-US" sz="1400" b="1" dirty="0">
              <a:solidFill>
                <a:srgbClr val="3544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7540" y="681355"/>
            <a:ext cx="6748145" cy="23736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433990" y="4970580"/>
            <a:ext cx="5695756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VRSplat: Fast and Robust Gaussian Splatting for Virtual Reality — PACMCGIT 2025</a:t>
            </a:r>
            <a:endParaRPr lang="en-US" altLang="zh-CN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15745" y="3188970"/>
            <a:ext cx="3048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VRSplat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根据人眼注视点将图像划分为不同大小的瓦片（Tiles）——中心高分辨率区域使用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16x16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像素的小瓦片，外围低分辨率区域使用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32x32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像素的大瓦片，并利用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visibility culling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剔除掉不在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VR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显示器上渲染的部分。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84495" y="322961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不足：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对物体细节处表现的不够精确。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75121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开放语义检测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CN" altLang="en-US" sz="1400" b="1" dirty="0">
              <a:solidFill>
                <a:srgbClr val="3544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右箭头 3"/>
          <p:cNvSpPr/>
          <p:nvPr/>
        </p:nvSpPr>
        <p:spPr>
          <a:xfrm>
            <a:off x="2669545" y="2281175"/>
            <a:ext cx="28348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14"/>
          <p:cNvSpPr/>
          <p:nvPr/>
        </p:nvSpPr>
        <p:spPr>
          <a:xfrm>
            <a:off x="3582901" y="2281175"/>
            <a:ext cx="299829" cy="135349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33"/>
          <p:cNvSpPr/>
          <p:nvPr/>
        </p:nvSpPr>
        <p:spPr>
          <a:xfrm>
            <a:off x="6249416" y="2267612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71521" y="3647370"/>
            <a:ext cx="6724015" cy="1118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关于强烈依赖预定义标签的问题，计划引入开集语义检测解决。先通过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SAM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对输入图像进行分割，再输入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clip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得到不同部分的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text embedding(768 dim)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。这些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embedding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将作为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ground truth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使用。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2997800" y="2178880"/>
            <a:ext cx="505329" cy="49405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SAM</a:t>
            </a:r>
            <a:endParaRPr lang="zh-CN" altLang="en-US" sz="100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3506" y="1951949"/>
            <a:ext cx="1195939" cy="90559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619" y="1977864"/>
            <a:ext cx="1185743" cy="905595"/>
          </a:xfrm>
          <a:prstGeom prst="rect">
            <a:avLst/>
          </a:prstGeom>
        </p:spPr>
      </p:pic>
      <p:sp>
        <p:nvSpPr>
          <p:cNvPr id="18" name="矩形: 圆角 17"/>
          <p:cNvSpPr/>
          <p:nvPr/>
        </p:nvSpPr>
        <p:spPr>
          <a:xfrm>
            <a:off x="5617639" y="2129509"/>
            <a:ext cx="505329" cy="49405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CLIP</a:t>
            </a:r>
            <a:endParaRPr lang="zh-CN" altLang="en-US" sz="1000" dirty="0"/>
          </a:p>
        </p:txBody>
      </p:sp>
      <p:sp>
        <p:nvSpPr>
          <p:cNvPr id="19" name="右箭头 14"/>
          <p:cNvSpPr/>
          <p:nvPr/>
        </p:nvSpPr>
        <p:spPr>
          <a:xfrm>
            <a:off x="5224205" y="2275773"/>
            <a:ext cx="299829" cy="135349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980" y="1890649"/>
            <a:ext cx="1185743" cy="905595"/>
          </a:xfrm>
          <a:prstGeom prst="rect">
            <a:avLst/>
          </a:prstGeom>
        </p:spPr>
      </p:pic>
      <p:cxnSp>
        <p:nvCxnSpPr>
          <p:cNvPr id="21" name="直接箭头连接符 20"/>
          <p:cNvCxnSpPr/>
          <p:nvPr/>
        </p:nvCxnSpPr>
        <p:spPr>
          <a:xfrm flipH="1" flipV="1">
            <a:off x="7596336" y="1490836"/>
            <a:ext cx="216024" cy="688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6948264" y="1218264"/>
            <a:ext cx="1185742" cy="1987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Clip embedding 1</a:t>
            </a:r>
            <a:endParaRPr lang="zh-CN" altLang="en-US" sz="1000" dirty="0"/>
          </a:p>
        </p:txBody>
      </p:sp>
      <p:cxnSp>
        <p:nvCxnSpPr>
          <p:cNvPr id="35" name="直接箭头连接符 34"/>
          <p:cNvCxnSpPr/>
          <p:nvPr/>
        </p:nvCxnSpPr>
        <p:spPr>
          <a:xfrm flipH="1">
            <a:off x="7406851" y="2758914"/>
            <a:ext cx="405509" cy="266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6813979" y="3088784"/>
            <a:ext cx="1185743" cy="1980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Clip Embedding 2</a:t>
            </a:r>
            <a:endParaRPr lang="zh-CN" altLang="en-US" sz="1000"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75121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开放语义检测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CN" altLang="en-US" sz="1400" b="1" dirty="0">
              <a:solidFill>
                <a:srgbClr val="3544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2669545" y="2281175"/>
            <a:ext cx="28348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右箭头 14"/>
          <p:cNvSpPr/>
          <p:nvPr/>
        </p:nvSpPr>
        <p:spPr>
          <a:xfrm>
            <a:off x="3999986" y="2289335"/>
            <a:ext cx="300824" cy="135349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右箭头 20"/>
          <p:cNvSpPr/>
          <p:nvPr/>
        </p:nvSpPr>
        <p:spPr>
          <a:xfrm>
            <a:off x="5510969" y="2267068"/>
            <a:ext cx="324241" cy="165778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右箭头 33"/>
          <p:cNvSpPr/>
          <p:nvPr/>
        </p:nvSpPr>
        <p:spPr>
          <a:xfrm>
            <a:off x="6843443" y="2281175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: 圆角 32"/>
          <p:cNvSpPr/>
          <p:nvPr/>
        </p:nvSpPr>
        <p:spPr>
          <a:xfrm>
            <a:off x="4456130" y="1846919"/>
            <a:ext cx="949069" cy="1118870"/>
          </a:xfrm>
          <a:prstGeom prst="roundRect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Embedding</a:t>
            </a:r>
            <a:endParaRPr lang="en-US" altLang="zh-CN" sz="1000" dirty="0"/>
          </a:p>
          <a:p>
            <a:pPr algn="ctr"/>
            <a:r>
              <a:rPr lang="en-US" altLang="zh-CN" sz="1000" dirty="0"/>
              <a:t>Feature Map</a:t>
            </a:r>
            <a:endParaRPr lang="zh-CN" altLang="en-US" sz="1000" dirty="0"/>
          </a:p>
        </p:txBody>
      </p:sp>
      <p:sp>
        <p:nvSpPr>
          <p:cNvPr id="40" name="文本框 39"/>
          <p:cNvSpPr txBox="1"/>
          <p:nvPr/>
        </p:nvSpPr>
        <p:spPr>
          <a:xfrm>
            <a:off x="1333721" y="3928986"/>
            <a:ext cx="7377069" cy="1118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关于训练：对于输入的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 gaussian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点，除了原本的属性再加上一个低维度的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semantic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emdedding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，通过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3dgs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的可微分渲染器渲染得到最终的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emdebbing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map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，再通过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decoder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解码出对应像素的高维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CLIP Embedding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。用之前得到的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ground truth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与渲染得到的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CLIP Embedding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训练优化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decoder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semantic embedding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在查找目标物体时，用户可以自行输入文本，经过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CLIP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的文本编码器编码，再与场景中每个高斯的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Embedding(decode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后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)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计算相似度，筛选出相似度大于阈值的目标高斯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l">
              <a:buClrTx/>
              <a:buSzTx/>
              <a:buFontTx/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459196" y="668000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</a:t>
            </a:r>
            <a:endParaRPr lang="zh-CN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1459196" y="920095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δ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459195" y="1183900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1459195" y="1443632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1459195" y="1695727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1464672" y="1985295"/>
            <a:ext cx="187438" cy="75966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右大括号 53"/>
          <p:cNvSpPr/>
          <p:nvPr/>
        </p:nvSpPr>
        <p:spPr>
          <a:xfrm>
            <a:off x="1789493" y="1991319"/>
            <a:ext cx="127142" cy="73748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文本框 54"/>
          <p:cNvSpPr txBox="1"/>
          <p:nvPr/>
        </p:nvSpPr>
        <p:spPr>
          <a:xfrm>
            <a:off x="1935598" y="2076131"/>
            <a:ext cx="7949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Low dim</a:t>
            </a:r>
            <a:endParaRPr lang="en-US" altLang="zh-CN" sz="1000" dirty="0"/>
          </a:p>
          <a:p>
            <a:r>
              <a:rPr lang="en-US" altLang="zh-CN" sz="1000" dirty="0"/>
              <a:t>Semantic</a:t>
            </a:r>
            <a:endParaRPr lang="en-US" altLang="zh-CN" sz="1000" dirty="0"/>
          </a:p>
          <a:p>
            <a:r>
              <a:rPr lang="en-US" altLang="zh-CN" sz="1000" dirty="0"/>
              <a:t>embedding</a:t>
            </a:r>
            <a:endParaRPr lang="zh-CN" altLang="en-US" sz="1000" dirty="0"/>
          </a:p>
        </p:txBody>
      </p:sp>
      <p:sp>
        <p:nvSpPr>
          <p:cNvPr id="56" name="右大括号 55"/>
          <p:cNvSpPr/>
          <p:nvPr/>
        </p:nvSpPr>
        <p:spPr>
          <a:xfrm>
            <a:off x="1789492" y="726010"/>
            <a:ext cx="160507" cy="1185741"/>
          </a:xfrm>
          <a:prstGeom prst="rightBrac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1974951" y="1129604"/>
            <a:ext cx="858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3d gaussian attribute</a:t>
            </a:r>
            <a:endParaRPr lang="zh-CN" altLang="en-US" sz="1000" dirty="0"/>
          </a:p>
        </p:txBody>
      </p:sp>
      <p:sp>
        <p:nvSpPr>
          <p:cNvPr id="64" name="梯形 63"/>
          <p:cNvSpPr/>
          <p:nvPr/>
        </p:nvSpPr>
        <p:spPr>
          <a:xfrm rot="16200000">
            <a:off x="6012681" y="2048444"/>
            <a:ext cx="665130" cy="628141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文本框 64"/>
          <p:cNvSpPr txBox="1"/>
          <p:nvPr/>
        </p:nvSpPr>
        <p:spPr>
          <a:xfrm>
            <a:off x="6007826" y="2204949"/>
            <a:ext cx="6982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decoder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6" name="右大括号 65"/>
          <p:cNvSpPr/>
          <p:nvPr/>
        </p:nvSpPr>
        <p:spPr>
          <a:xfrm>
            <a:off x="7673598" y="1721041"/>
            <a:ext cx="228785" cy="1185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7837755" y="2029949"/>
            <a:ext cx="7806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/>
              <a:t>High dim</a:t>
            </a:r>
            <a:endParaRPr lang="en-US" altLang="zh-CN" sz="1000" dirty="0"/>
          </a:p>
          <a:p>
            <a:r>
              <a:rPr lang="en-US" altLang="zh-CN" sz="1000" dirty="0"/>
              <a:t>CLIP</a:t>
            </a:r>
            <a:endParaRPr lang="en-US" altLang="zh-CN" sz="1000" dirty="0"/>
          </a:p>
          <a:p>
            <a:r>
              <a:rPr lang="en-US" altLang="zh-CN" sz="1000" dirty="0"/>
              <a:t>embedding</a:t>
            </a:r>
            <a:endParaRPr lang="zh-CN" altLang="en-US" sz="1000" dirty="0"/>
          </a:p>
        </p:txBody>
      </p:sp>
      <p:sp>
        <p:nvSpPr>
          <p:cNvPr id="68" name="矩形: 圆角 67"/>
          <p:cNvSpPr/>
          <p:nvPr/>
        </p:nvSpPr>
        <p:spPr>
          <a:xfrm>
            <a:off x="2997800" y="2067544"/>
            <a:ext cx="949069" cy="60539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Volume rendering</a:t>
            </a:r>
            <a:endParaRPr lang="zh-CN" altLang="en-US" sz="1000" dirty="0"/>
          </a:p>
        </p:txBody>
      </p:sp>
      <p:pic>
        <p:nvPicPr>
          <p:cNvPr id="69" name="图片 6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395" y="798309"/>
            <a:ext cx="2143810" cy="574726"/>
          </a:xfrm>
          <a:prstGeom prst="rect">
            <a:avLst/>
          </a:prstGeom>
        </p:spPr>
      </p:pic>
      <p:cxnSp>
        <p:nvCxnSpPr>
          <p:cNvPr id="70" name="直接箭头连接符 69"/>
          <p:cNvCxnSpPr>
            <a:stCxn id="68" idx="0"/>
            <a:endCxn id="69" idx="2"/>
          </p:cNvCxnSpPr>
          <p:nvPr/>
        </p:nvCxnSpPr>
        <p:spPr>
          <a:xfrm flipV="1">
            <a:off x="3472335" y="1373035"/>
            <a:ext cx="1180965" cy="694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: 圆角 32"/>
          <p:cNvSpPr/>
          <p:nvPr/>
        </p:nvSpPr>
        <p:spPr>
          <a:xfrm>
            <a:off x="1468575" y="3335153"/>
            <a:ext cx="1180067" cy="172862"/>
          </a:xfrm>
          <a:prstGeom prst="roundRect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input text prompt</a:t>
            </a:r>
            <a:endParaRPr lang="zh-CN" altLang="en-US" sz="1000" dirty="0"/>
          </a:p>
        </p:txBody>
      </p:sp>
      <p:sp>
        <p:nvSpPr>
          <p:cNvPr id="12" name="右箭头 3"/>
          <p:cNvSpPr/>
          <p:nvPr/>
        </p:nvSpPr>
        <p:spPr>
          <a:xfrm>
            <a:off x="2812954" y="3348059"/>
            <a:ext cx="28348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32"/>
          <p:cNvSpPr/>
          <p:nvPr/>
        </p:nvSpPr>
        <p:spPr>
          <a:xfrm>
            <a:off x="3196174" y="3332752"/>
            <a:ext cx="1180067" cy="17286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Clip Embedding</a:t>
            </a:r>
            <a:endParaRPr lang="zh-CN" altLang="en-US" sz="1000" dirty="0"/>
          </a:p>
        </p:txBody>
      </p:sp>
      <p:sp>
        <p:nvSpPr>
          <p:cNvPr id="15" name="右箭头 20"/>
          <p:cNvSpPr/>
          <p:nvPr/>
        </p:nvSpPr>
        <p:spPr>
          <a:xfrm>
            <a:off x="4481942" y="3307315"/>
            <a:ext cx="1008233" cy="2192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シーン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内</a:t>
            </a:r>
            <a:r>
              <a:rPr lang="ja-JP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の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gaussians</a:t>
            </a:r>
            <a:r>
              <a:rPr lang="ja-JP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との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類似度</a:t>
            </a:r>
            <a:r>
              <a:rPr lang="ja-JP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を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計算</a:t>
            </a: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5950418" y="3124750"/>
            <a:ext cx="214236" cy="46373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椭圆 17"/>
          <p:cNvSpPr/>
          <p:nvPr/>
        </p:nvSpPr>
        <p:spPr>
          <a:xfrm rot="2374212">
            <a:off x="6310349" y="3474513"/>
            <a:ext cx="214236" cy="463735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17081473">
            <a:off x="5715892" y="3461153"/>
            <a:ext cx="214236" cy="463735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713184" y="3213189"/>
            <a:ext cx="10082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embedding1</a:t>
            </a:r>
            <a:endParaRPr lang="zh-CN" altLang="en-US" sz="1000" dirty="0"/>
          </a:p>
        </p:txBody>
      </p:sp>
      <p:sp>
        <p:nvSpPr>
          <p:cNvPr id="35" name="文本框 34"/>
          <p:cNvSpPr txBox="1"/>
          <p:nvPr/>
        </p:nvSpPr>
        <p:spPr>
          <a:xfrm>
            <a:off x="5290756" y="3589332"/>
            <a:ext cx="10082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embedding2</a:t>
            </a:r>
            <a:endParaRPr lang="zh-CN" altLang="en-US" sz="1000" dirty="0"/>
          </a:p>
        </p:txBody>
      </p:sp>
      <p:sp>
        <p:nvSpPr>
          <p:cNvPr id="36" name="文本框 35"/>
          <p:cNvSpPr txBox="1"/>
          <p:nvPr/>
        </p:nvSpPr>
        <p:spPr>
          <a:xfrm>
            <a:off x="6037425" y="3543375"/>
            <a:ext cx="8708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embedding3</a:t>
            </a:r>
            <a:endParaRPr lang="zh-CN" altLang="en-US" sz="1000" dirty="0"/>
          </a:p>
        </p:txBody>
      </p:sp>
      <p:sp>
        <p:nvSpPr>
          <p:cNvPr id="71" name="右箭头 33"/>
          <p:cNvSpPr/>
          <p:nvPr/>
        </p:nvSpPr>
        <p:spPr>
          <a:xfrm>
            <a:off x="6814185" y="3341370"/>
            <a:ext cx="1023620" cy="2463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</a:rPr>
              <a:t>類似度</a:t>
            </a:r>
            <a:r>
              <a:rPr lang="ja-JP" altLang="en-US" sz="1000" dirty="0">
                <a:solidFill>
                  <a:schemeClr val="tx1"/>
                </a:solidFill>
              </a:rPr>
              <a:t>で</a:t>
            </a:r>
            <a:r>
              <a:rPr lang="zh-CN" altLang="en-US" sz="1000" dirty="0">
                <a:solidFill>
                  <a:schemeClr val="tx1"/>
                </a:solidFill>
              </a:rPr>
              <a:t>検索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8104361" y="3232316"/>
            <a:ext cx="214236" cy="46373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000" dirty="0">
              <a:solidFill>
                <a:schemeClr val="tx1"/>
              </a:solidFill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7363600" y="1720468"/>
            <a:ext cx="228785" cy="118573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7884160" y="3232150"/>
            <a:ext cx="304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target gauss</a:t>
            </a:r>
            <a:r>
              <a:rPr lang="en-US" altLang="zh-CN" sz="1200"/>
              <a:t>ians</a:t>
            </a:r>
            <a:endParaRPr lang="en-US" altLang="zh-CN" sz="120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75121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引入</a:t>
            </a:r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LOD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CN" altLang="en-US" sz="1400" b="1" dirty="0">
              <a:solidFill>
                <a:srgbClr val="3544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 66"/>
          <p:cNvSpPr>
            <a:spLocks noChangeArrowheads="1"/>
          </p:cNvSpPr>
          <p:nvPr/>
        </p:nvSpPr>
        <p:spPr bwMode="auto">
          <a:xfrm>
            <a:off x="4233627" y="1616928"/>
            <a:ext cx="4465723" cy="255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 fontAlgn="base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      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67195" y="962769"/>
            <a:ext cx="911173" cy="858893"/>
          </a:xfrm>
          <a:prstGeom prst="rect">
            <a:avLst/>
          </a:prstGeom>
        </p:spPr>
      </p:pic>
      <p:sp>
        <p:nvSpPr>
          <p:cNvPr id="13" name="矩形: 圆角 32"/>
          <p:cNvSpPr/>
          <p:nvPr/>
        </p:nvSpPr>
        <p:spPr>
          <a:xfrm>
            <a:off x="3131840" y="858994"/>
            <a:ext cx="790431" cy="1118870"/>
          </a:xfrm>
          <a:prstGeom prst="roundRect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Scene gaussian</a:t>
            </a:r>
            <a:endParaRPr lang="zh-CN" altLang="en-US" sz="1200" dirty="0"/>
          </a:p>
        </p:txBody>
      </p:sp>
      <p:sp>
        <p:nvSpPr>
          <p:cNvPr id="14" name="右箭头 33"/>
          <p:cNvSpPr/>
          <p:nvPr/>
        </p:nvSpPr>
        <p:spPr>
          <a:xfrm>
            <a:off x="4021827" y="1384004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3922657" y="1019751"/>
            <a:ext cx="81819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voxelization</a:t>
            </a: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(SVO)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右箭头 33"/>
          <p:cNvSpPr/>
          <p:nvPr/>
        </p:nvSpPr>
        <p:spPr>
          <a:xfrm>
            <a:off x="5694148" y="1324035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32"/>
          <p:cNvSpPr/>
          <p:nvPr/>
        </p:nvSpPr>
        <p:spPr>
          <a:xfrm>
            <a:off x="6314155" y="884536"/>
            <a:ext cx="911173" cy="1142445"/>
          </a:xfrm>
          <a:prstGeom prst="roundRect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領域</a:t>
            </a:r>
            <a:r>
              <a:rPr lang="ja-JP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ごとに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異</a:t>
            </a:r>
            <a:r>
              <a:rPr lang="ja-JP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なるレベルの</a:t>
            </a:r>
            <a:r>
              <a:rPr lang="en-US" altLang="ja-JP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gaussian</a:t>
            </a:r>
            <a:r>
              <a:rPr lang="ja-JP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を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610792" y="1167409"/>
            <a:ext cx="14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Offline Stage: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547664" y="2814557"/>
            <a:ext cx="1430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Online Stage:</a:t>
            </a:r>
            <a:endParaRPr lang="zh-CN" altLang="en-US" dirty="0"/>
          </a:p>
        </p:txBody>
      </p:sp>
      <p:pic>
        <p:nvPicPr>
          <p:cNvPr id="20" name="图形 19" descr="摄像机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77927" y="2793855"/>
            <a:ext cx="458580" cy="45858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48997" y="2578579"/>
            <a:ext cx="911173" cy="858893"/>
          </a:xfrm>
          <a:prstGeom prst="rect">
            <a:avLst/>
          </a:prstGeom>
        </p:spPr>
      </p:pic>
      <p:cxnSp>
        <p:nvCxnSpPr>
          <p:cNvPr id="32" name="直接箭头连接符 31"/>
          <p:cNvCxnSpPr/>
          <p:nvPr/>
        </p:nvCxnSpPr>
        <p:spPr>
          <a:xfrm flipV="1">
            <a:off x="3436507" y="2999223"/>
            <a:ext cx="585320" cy="97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5" name="右箭头 33"/>
          <p:cNvSpPr/>
          <p:nvPr/>
        </p:nvSpPr>
        <p:spPr>
          <a:xfrm>
            <a:off x="4895578" y="2911573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: 圆角 35"/>
          <p:cNvSpPr/>
          <p:nvPr/>
        </p:nvSpPr>
        <p:spPr>
          <a:xfrm>
            <a:off x="5435513" y="2656986"/>
            <a:ext cx="949069" cy="60539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適切</a:t>
            </a:r>
            <a:r>
              <a:rPr lang="ja-JP" altLang="en-US" sz="1000" dirty="0"/>
              <a:t>な</a:t>
            </a:r>
            <a:r>
              <a:rPr lang="en-US" altLang="zh-CN" sz="1000" dirty="0"/>
              <a:t>LOD</a:t>
            </a:r>
            <a:r>
              <a:rPr lang="ja-JP" altLang="en-US" sz="1000" dirty="0"/>
              <a:t>レベルで</a:t>
            </a:r>
            <a:r>
              <a:rPr lang="en-US" altLang="ja-JP" sz="1000" dirty="0"/>
              <a:t>Render</a:t>
            </a:r>
            <a:endParaRPr lang="en-US" altLang="ja-JP" sz="1000" dirty="0"/>
          </a:p>
        </p:txBody>
      </p:sp>
      <p:sp>
        <p:nvSpPr>
          <p:cNvPr id="71" name="文本框 70"/>
          <p:cNvSpPr txBox="1"/>
          <p:nvPr/>
        </p:nvSpPr>
        <p:spPr>
          <a:xfrm>
            <a:off x="1610792" y="3939108"/>
            <a:ext cx="7826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引入图形学的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LOD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机制，首先在离线阶段对场景体素化，然后对不同区域生成不同层次的高斯，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LOD0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为最精细，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LOD1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的高斯数量只有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LOD0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的一半，以此类推，生成到指定层数即可。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然后在在线渲染阶段，目标区域根据当前到摄像机之间的距离或者其他标准，选中合适的层级高斯进行渲染。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tags/tag1.xml><?xml version="1.0" encoding="utf-8"?>
<p:tagLst xmlns:p="http://schemas.openxmlformats.org/presentationml/2006/main">
  <p:tag name="ISPRING_PRESENTATION_TITLE" val="1807.白色网页式毕业答辩动态PPT模板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2141</Words>
  <Application>WPS 演示</Application>
  <PresentationFormat>自定义</PresentationFormat>
  <Paragraphs>260</Paragraphs>
  <Slides>11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Calibri</vt:lpstr>
      <vt:lpstr>Times New Roman</vt:lpstr>
      <vt:lpstr>Impact</vt:lpstr>
      <vt:lpstr>Wingdings</vt:lpstr>
      <vt:lpstr>Meiryo</vt:lpstr>
      <vt:lpstr>MS PGothic</vt:lpstr>
      <vt:lpstr>Arial Unicode MS</vt:lpstr>
      <vt:lpstr>等线</vt:lpstr>
      <vt:lpstr>Calibri</vt:lpstr>
      <vt:lpstr>华文隶书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蓝色网页毕业答辩</dc:title>
  <dc:creator>第一PPT</dc:creator>
  <cp:keywords>www.1ppt.com</cp:keywords>
  <dc:description>www.1ppt.com</dc:description>
  <cp:lastModifiedBy>WPS_1700586973</cp:lastModifiedBy>
  <cp:revision>426</cp:revision>
  <dcterms:created xsi:type="dcterms:W3CDTF">2016-02-19T15:24:00Z</dcterms:created>
  <dcterms:modified xsi:type="dcterms:W3CDTF">2026-01-20T14:33:30Z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2052-12.1.0.24657</vt:lpwstr>
  </property>
  <property fmtid="{D5CDD505-2E9C-101B-9397-08002B2CF9AE}" pid="3" name="ICV">
    <vt:lpwstr>E2A9D829882546CE8BA978FE2CBE8A70</vt:lpwstr>
  </property>
</Properties>
</file>

<file path=docProps/thumbnail.jpeg>
</file>